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60" r:id="rId4"/>
    <p:sldId id="262" r:id="rId5"/>
    <p:sldId id="264" r:id="rId6"/>
    <p:sldId id="265" r:id="rId7"/>
    <p:sldId id="266" r:id="rId8"/>
    <p:sldId id="257" r:id="rId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56">
          <p15:clr>
            <a:srgbClr val="A4A3A4"/>
          </p15:clr>
        </p15:guide>
        <p15:guide id="2" pos="38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6FE"/>
    <a:srgbClr val="02091B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555" y="66"/>
      </p:cViewPr>
      <p:guideLst>
        <p:guide orient="horz" pos="2056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2022/9/9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2022/9/9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6.jpeg"/><Relationship Id="rId21" Type="http://schemas.openxmlformats.org/officeDocument/2006/relationships/image" Target="../media/image42.png"/><Relationship Id="rId7" Type="http://schemas.openxmlformats.org/officeDocument/2006/relationships/image" Target="../media/image1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19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19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1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jpeg"/><Relationship Id="rId18" Type="http://schemas.openxmlformats.org/officeDocument/2006/relationships/image" Target="../media/image88.jpeg"/><Relationship Id="rId26" Type="http://schemas.openxmlformats.org/officeDocument/2006/relationships/image" Target="../media/image96.jpeg"/><Relationship Id="rId3" Type="http://schemas.openxmlformats.org/officeDocument/2006/relationships/image" Target="../media/image69.png"/><Relationship Id="rId21" Type="http://schemas.openxmlformats.org/officeDocument/2006/relationships/image" Target="../media/image91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19.jpeg"/><Relationship Id="rId25" Type="http://schemas.openxmlformats.org/officeDocument/2006/relationships/image" Target="../media/image95.png"/><Relationship Id="rId2" Type="http://schemas.openxmlformats.org/officeDocument/2006/relationships/image" Target="../media/image75.png"/><Relationship Id="rId16" Type="http://schemas.openxmlformats.org/officeDocument/2006/relationships/image" Target="../media/image87.jpeg"/><Relationship Id="rId20" Type="http://schemas.openxmlformats.org/officeDocument/2006/relationships/image" Target="../media/image90.png"/><Relationship Id="rId29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11" Type="http://schemas.openxmlformats.org/officeDocument/2006/relationships/image" Target="../media/image82.png"/><Relationship Id="rId24" Type="http://schemas.openxmlformats.org/officeDocument/2006/relationships/image" Target="../media/image94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10" Type="http://schemas.openxmlformats.org/officeDocument/2006/relationships/image" Target="../media/image81.png"/><Relationship Id="rId19" Type="http://schemas.openxmlformats.org/officeDocument/2006/relationships/image" Target="../media/image89.jpeg"/><Relationship Id="rId31" Type="http://schemas.openxmlformats.org/officeDocument/2006/relationships/image" Target="../media/image101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26" Type="http://schemas.openxmlformats.org/officeDocument/2006/relationships/image" Target="../media/image126.png"/><Relationship Id="rId3" Type="http://schemas.openxmlformats.org/officeDocument/2006/relationships/image" Target="../media/image103.png"/><Relationship Id="rId21" Type="http://schemas.openxmlformats.org/officeDocument/2006/relationships/image" Target="../media/image121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17" Type="http://schemas.openxmlformats.org/officeDocument/2006/relationships/image" Target="../media/image117.png"/><Relationship Id="rId25" Type="http://schemas.openxmlformats.org/officeDocument/2006/relationships/image" Target="../media/image125.png"/><Relationship Id="rId2" Type="http://schemas.openxmlformats.org/officeDocument/2006/relationships/image" Target="../media/image102.png"/><Relationship Id="rId16" Type="http://schemas.openxmlformats.org/officeDocument/2006/relationships/image" Target="../media/image116.png"/><Relationship Id="rId20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24" Type="http://schemas.openxmlformats.org/officeDocument/2006/relationships/image" Target="../media/image124.jpeg"/><Relationship Id="rId5" Type="http://schemas.openxmlformats.org/officeDocument/2006/relationships/image" Target="../media/image105.jpeg"/><Relationship Id="rId15" Type="http://schemas.openxmlformats.org/officeDocument/2006/relationships/image" Target="../media/image115.png"/><Relationship Id="rId23" Type="http://schemas.openxmlformats.org/officeDocument/2006/relationships/image" Target="../media/image123.png"/><Relationship Id="rId10" Type="http://schemas.openxmlformats.org/officeDocument/2006/relationships/image" Target="../media/image110.png"/><Relationship Id="rId19" Type="http://schemas.openxmlformats.org/officeDocument/2006/relationships/image" Target="../media/image119.png"/><Relationship Id="rId4" Type="http://schemas.openxmlformats.org/officeDocument/2006/relationships/image" Target="../media/image104.jpe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Relationship Id="rId22" Type="http://schemas.openxmlformats.org/officeDocument/2006/relationships/image" Target="../media/image122.png"/><Relationship Id="rId27" Type="http://schemas.openxmlformats.org/officeDocument/2006/relationships/image" Target="../media/image12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6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jpeg"/><Relationship Id="rId11" Type="http://schemas.openxmlformats.org/officeDocument/2006/relationships/image" Target="../media/image19.jpe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jpeg"/><Relationship Id="rId9" Type="http://schemas.openxmlformats.org/officeDocument/2006/relationships/image" Target="../media/image1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85265" y="325755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75" y="5240655"/>
            <a:ext cx="1539240" cy="641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85265" y="3575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21120" y="327723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120" y="1862455"/>
            <a:ext cx="483870" cy="791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27942" r="26783"/>
          <a:stretch>
            <a:fillRect/>
          </a:stretch>
        </p:blipFill>
        <p:spPr>
          <a:xfrm>
            <a:off x="6553200" y="365760"/>
            <a:ext cx="120967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10" y="3340100"/>
            <a:ext cx="1525905" cy="78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rcRect l="5818" t="5129" r="8744" b="10293"/>
          <a:stretch>
            <a:fillRect/>
          </a:stretch>
        </p:blipFill>
        <p:spPr>
          <a:xfrm>
            <a:off x="1565910" y="410210"/>
            <a:ext cx="572770" cy="5676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2145" y="434975"/>
            <a:ext cx="1393190" cy="78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4975" y="1285875"/>
            <a:ext cx="1499870" cy="849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900000">
            <a:off x="6734810" y="1997075"/>
            <a:ext cx="1638300" cy="81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205" y="1246505"/>
            <a:ext cx="1383665" cy="68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62875" y="922655"/>
            <a:ext cx="509270" cy="296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50580" y="2255520"/>
            <a:ext cx="1055370" cy="681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57340" y="3662680"/>
            <a:ext cx="1343025" cy="85280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4"/>
          <a:stretch>
            <a:fillRect/>
          </a:stretch>
        </p:blipFill>
        <p:spPr>
          <a:xfrm>
            <a:off x="7772083" y="4205605"/>
            <a:ext cx="1733550" cy="87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rcRect t="4898" b="4014"/>
          <a:stretch>
            <a:fillRect/>
          </a:stretch>
        </p:blipFill>
        <p:spPr>
          <a:xfrm>
            <a:off x="8486775" y="5081905"/>
            <a:ext cx="1068070" cy="741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61655" y="3359785"/>
            <a:ext cx="1428750" cy="8001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421120" y="36576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7"/>
          <a:srcRect t="17126" b="5449"/>
          <a:stretch>
            <a:fillRect/>
          </a:stretch>
        </p:blipFill>
        <p:spPr>
          <a:xfrm>
            <a:off x="6499225" y="4899660"/>
            <a:ext cx="1903095" cy="821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65910" y="1685290"/>
            <a:ext cx="2502535" cy="12515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97835" y="434975"/>
            <a:ext cx="1529715" cy="1217295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20"/>
          <a:srcRect l="10030" t="12648" r="6509" b="19960"/>
          <a:stretch>
            <a:fillRect/>
          </a:stretch>
        </p:blipFill>
        <p:spPr>
          <a:xfrm rot="16200000">
            <a:off x="3821430" y="2122170"/>
            <a:ext cx="1116965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91005" y="922655"/>
            <a:ext cx="1235710" cy="6165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2"/>
          <a:srcRect l="7518" t="3115" r="5621" b="16822"/>
          <a:stretch>
            <a:fillRect/>
          </a:stretch>
        </p:blipFill>
        <p:spPr>
          <a:xfrm>
            <a:off x="1565910" y="4159885"/>
            <a:ext cx="2239645" cy="4603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3"/>
          <a:srcRect l="36000" r="32552"/>
          <a:stretch>
            <a:fillRect/>
          </a:stretch>
        </p:blipFill>
        <p:spPr>
          <a:xfrm>
            <a:off x="3901440" y="3277235"/>
            <a:ext cx="803275" cy="146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4"/>
          <a:srcRect t="9538" b="12918"/>
          <a:stretch>
            <a:fillRect/>
          </a:stretch>
        </p:blipFill>
        <p:spPr>
          <a:xfrm>
            <a:off x="1565910" y="4645660"/>
            <a:ext cx="1995170" cy="8197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5"/>
          <a:srcRect r="29359"/>
          <a:stretch>
            <a:fillRect/>
          </a:stretch>
        </p:blipFill>
        <p:spPr>
          <a:xfrm>
            <a:off x="1776095" y="5172075"/>
            <a:ext cx="993140" cy="710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7414895" y="323024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00145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3200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45" y="1095375"/>
            <a:ext cx="1659255" cy="16592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388620" y="639445"/>
            <a:ext cx="136779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/>
          <p:nvPr/>
        </p:nvPicPr>
        <p:blipFill>
          <a:blip r:embed="rId4"/>
          <a:srcRect l="10030" t="12648" r="6509" b="19960"/>
          <a:stretch>
            <a:fillRect/>
          </a:stretch>
        </p:blipFill>
        <p:spPr>
          <a:xfrm>
            <a:off x="1609725" y="2160905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rcRect l="11973" t="6732" r="11390" b="25834"/>
          <a:stretch>
            <a:fillRect/>
          </a:stretch>
        </p:blipFill>
        <p:spPr>
          <a:xfrm>
            <a:off x="271145" y="1534795"/>
            <a:ext cx="1271270" cy="87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225" y="375285"/>
            <a:ext cx="1560830" cy="50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9725" y="1160145"/>
            <a:ext cx="1854835" cy="773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65880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1445" y="161925"/>
            <a:ext cx="2438400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rcRect r="28412" b="4658"/>
          <a:stretch>
            <a:fillRect/>
          </a:stretch>
        </p:blipFill>
        <p:spPr>
          <a:xfrm>
            <a:off x="5574665" y="1420495"/>
            <a:ext cx="1565275" cy="878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rcRect l="17657" t="85614" r="68831" b="2854"/>
          <a:stretch>
            <a:fillRect/>
          </a:stretch>
        </p:blipFill>
        <p:spPr>
          <a:xfrm>
            <a:off x="6485255" y="1169670"/>
            <a:ext cx="573405" cy="38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rcRect l="17791" t="68677" r="68697" b="18922"/>
          <a:stretch>
            <a:fillRect/>
          </a:stretch>
        </p:blipFill>
        <p:spPr>
          <a:xfrm>
            <a:off x="6452235" y="2362200"/>
            <a:ext cx="493395" cy="35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rcRect l="18689" t="51777" r="71300" b="35690"/>
          <a:stretch>
            <a:fillRect/>
          </a:stretch>
        </p:blipFill>
        <p:spPr>
          <a:xfrm>
            <a:off x="5124450" y="2268855"/>
            <a:ext cx="424815" cy="421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rcRect l="17627" t="36030" r="71570" b="52420"/>
          <a:stretch>
            <a:fillRect/>
          </a:stretch>
        </p:blipFill>
        <p:spPr>
          <a:xfrm>
            <a:off x="6514465" y="251460"/>
            <a:ext cx="458470" cy="387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rcRect l="18540" t="22420" r="71151" b="69830"/>
          <a:stretch>
            <a:fillRect/>
          </a:stretch>
        </p:blipFill>
        <p:spPr>
          <a:xfrm>
            <a:off x="3970020" y="1160145"/>
            <a:ext cx="400050" cy="238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03795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30795" y="1681480"/>
            <a:ext cx="1343660" cy="799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rcRect l="6656" t="11012" r="6549" b="13410"/>
          <a:stretch>
            <a:fillRect/>
          </a:stretch>
        </p:blipFill>
        <p:spPr>
          <a:xfrm>
            <a:off x="1984375" y="3405505"/>
            <a:ext cx="1089660" cy="574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3795" y="3355975"/>
            <a:ext cx="1148080" cy="530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010650" y="1190625"/>
            <a:ext cx="1723390" cy="15601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57770" y="292735"/>
            <a:ext cx="1490345" cy="10433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15120" y="251460"/>
            <a:ext cx="1314450" cy="8718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1145" y="4636770"/>
            <a:ext cx="1893570" cy="1260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8620" y="3448685"/>
            <a:ext cx="1489710" cy="9918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13940" y="3774440"/>
            <a:ext cx="1077595" cy="784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0"/>
          <a:srcRect l="42023" t="39080" r="40065" b="25773"/>
          <a:stretch>
            <a:fillRect/>
          </a:stretch>
        </p:blipFill>
        <p:spPr>
          <a:xfrm>
            <a:off x="276860" y="4510405"/>
            <a:ext cx="1198245" cy="1322705"/>
          </a:xfrm>
          <a:prstGeom prst="rect">
            <a:avLst/>
          </a:prstGeom>
        </p:spPr>
      </p:pic>
      <p:pic>
        <p:nvPicPr>
          <p:cNvPr id="37" name="Picture 36" descr="CE2007-robot"/>
          <p:cNvPicPr>
            <a:picLocks noChangeAspect="1"/>
          </p:cNvPicPr>
          <p:nvPr/>
        </p:nvPicPr>
        <p:blipFill>
          <a:blip r:embed="rId21"/>
          <a:srcRect l="12429"/>
          <a:stretch>
            <a:fillRect/>
          </a:stretch>
        </p:blipFill>
        <p:spPr>
          <a:xfrm>
            <a:off x="4954905" y="3408680"/>
            <a:ext cx="1946275" cy="2427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2"/>
          <a:srcRect l="17235" r="16816"/>
          <a:stretch>
            <a:fillRect/>
          </a:stretch>
        </p:blipFill>
        <p:spPr>
          <a:xfrm>
            <a:off x="3865880" y="3405505"/>
            <a:ext cx="986155" cy="8407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59200" y="4510405"/>
            <a:ext cx="1200150" cy="952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rcRect l="14685" t="7383" r="17333" b="13111"/>
          <a:stretch>
            <a:fillRect/>
          </a:stretch>
        </p:blipFill>
        <p:spPr>
          <a:xfrm>
            <a:off x="7503795" y="4208145"/>
            <a:ext cx="1775460" cy="15576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999220" y="3264535"/>
            <a:ext cx="1642745" cy="9023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79255" y="4836160"/>
            <a:ext cx="1386205" cy="862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58935" y="4334510"/>
            <a:ext cx="1383030" cy="457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0320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rcRect l="21792" t="5093" r="22233" b="7101"/>
          <a:stretch>
            <a:fillRect/>
          </a:stretch>
        </p:blipFill>
        <p:spPr>
          <a:xfrm>
            <a:off x="315595" y="3340100"/>
            <a:ext cx="908685" cy="14262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268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65" y="186055"/>
            <a:ext cx="958215" cy="539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880" y="186055"/>
            <a:ext cx="1515745" cy="1010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65" y="1460500"/>
            <a:ext cx="3155315" cy="126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rcRect l="7945" r="59353"/>
          <a:stretch>
            <a:fillRect/>
          </a:stretch>
        </p:blipFill>
        <p:spPr>
          <a:xfrm>
            <a:off x="1859915" y="225425"/>
            <a:ext cx="776605" cy="118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rcRect l="58364" r="9588"/>
          <a:stretch>
            <a:fillRect/>
          </a:stretch>
        </p:blipFill>
        <p:spPr>
          <a:xfrm>
            <a:off x="2670175" y="276225"/>
            <a:ext cx="695960" cy="1086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105" y="775970"/>
            <a:ext cx="1261110" cy="586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rcRect b="60537"/>
          <a:stretch>
            <a:fillRect/>
          </a:stretch>
        </p:blipFill>
        <p:spPr>
          <a:xfrm>
            <a:off x="3616325" y="2102485"/>
            <a:ext cx="1705610" cy="483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935" y="1476375"/>
            <a:ext cx="1548130" cy="1246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rcRect t="57366"/>
          <a:stretch>
            <a:fillRect/>
          </a:stretch>
        </p:blipFill>
        <p:spPr>
          <a:xfrm>
            <a:off x="3738880" y="1460500"/>
            <a:ext cx="1471930" cy="450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0050" y="262255"/>
            <a:ext cx="1281430" cy="1100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8425" y="3405505"/>
            <a:ext cx="1869440" cy="11874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6200000">
            <a:off x="2763838" y="4805045"/>
            <a:ext cx="95377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SVM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33998" y="5446395"/>
            <a:ext cx="316357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en-US" sz="3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Random Forest</a:t>
            </a:r>
          </a:p>
        </p:txBody>
      </p:sp>
      <p:pic>
        <p:nvPicPr>
          <p:cNvPr id="33" name="Picture 32"/>
          <p:cNvPicPr/>
          <p:nvPr/>
        </p:nvPicPr>
        <p:blipFill>
          <a:blip r:embed="rId12"/>
          <a:srcRect l="10030" t="12648" r="6509" b="19960"/>
          <a:stretch>
            <a:fillRect/>
          </a:stretch>
        </p:blipFill>
        <p:spPr>
          <a:xfrm>
            <a:off x="899160" y="4829810"/>
            <a:ext cx="1833880" cy="553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Rectangle 20"/>
          <p:cNvSpPr/>
          <p:nvPr/>
        </p:nvSpPr>
        <p:spPr>
          <a:xfrm>
            <a:off x="366268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0845" y="3244850"/>
            <a:ext cx="2156460" cy="1132840"/>
          </a:xfrm>
          <a:prstGeom prst="rect">
            <a:avLst/>
          </a:prstGeom>
        </p:spPr>
      </p:pic>
      <p:pic>
        <p:nvPicPr>
          <p:cNvPr id="34" name="Picture 33" descr="Social-Distance-Detectio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83330" y="4224020"/>
            <a:ext cx="3030855" cy="168402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19590" y="2908935"/>
            <a:ext cx="116459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106170"/>
            <a:ext cx="2162810" cy="120078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01295" y="182245"/>
            <a:ext cx="3274060" cy="2667000"/>
          </a:xfrm>
          <a:prstGeom prst="rect">
            <a:avLst/>
          </a:prstGeom>
          <a:solidFill>
            <a:srgbClr val="02091B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tw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555625"/>
            <a:ext cx="3204210" cy="19196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57295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rcRect l="23400" r="22733"/>
          <a:stretch>
            <a:fillRect/>
          </a:stretch>
        </p:blipFill>
        <p:spPr>
          <a:xfrm>
            <a:off x="5925185" y="1266825"/>
            <a:ext cx="1014095" cy="10401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55" y="232410"/>
            <a:ext cx="1544320" cy="8235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94113" y="2232025"/>
            <a:ext cx="33997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en-US" sz="3600" b="1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JDBCTemplate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6"/>
          <a:srcRect l="11233" t="14133" r="12133" b="14341"/>
          <a:stretch>
            <a:fillRect/>
          </a:stretch>
        </p:blipFill>
        <p:spPr>
          <a:xfrm>
            <a:off x="5488305" y="318770"/>
            <a:ext cx="1499870" cy="787400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7302500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/>
          <a:srcRect l="36792" t="14426" r="36927" b="19500"/>
          <a:stretch>
            <a:fillRect/>
          </a:stretch>
        </p:blipFill>
        <p:spPr>
          <a:xfrm>
            <a:off x="7357110" y="232410"/>
            <a:ext cx="869950" cy="123126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8"/>
          <a:srcRect l="32240" t="45185" r="27125" b="4241"/>
          <a:stretch>
            <a:fillRect/>
          </a:stretch>
        </p:blipFill>
        <p:spPr>
          <a:xfrm>
            <a:off x="8299450" y="232410"/>
            <a:ext cx="869950" cy="6089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9"/>
          <a:srcRect l="8677" r="8888"/>
          <a:stretch>
            <a:fillRect/>
          </a:stretch>
        </p:blipFill>
        <p:spPr>
          <a:xfrm>
            <a:off x="8934450" y="1644015"/>
            <a:ext cx="1539875" cy="104394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57110" y="1696085"/>
            <a:ext cx="1525270" cy="939165"/>
          </a:xfrm>
          <a:prstGeom prst="rect">
            <a:avLst/>
          </a:prstGeom>
        </p:spPr>
      </p:pic>
      <p:grpSp>
        <p:nvGrpSpPr>
          <p:cNvPr id="122" name="Group 121"/>
          <p:cNvGrpSpPr>
            <a:grpSpLocks noChangeAspect="1"/>
          </p:cNvGrpSpPr>
          <p:nvPr/>
        </p:nvGrpSpPr>
        <p:grpSpPr>
          <a:xfrm>
            <a:off x="8977630" y="372745"/>
            <a:ext cx="1530985" cy="1271270"/>
            <a:chOff x="6880" y="4683"/>
            <a:chExt cx="4901" cy="4152"/>
          </a:xfrm>
        </p:grpSpPr>
        <p:sp>
          <p:nvSpPr>
            <p:cNvPr id="121" name="Rectangle 120"/>
            <p:cNvSpPr/>
            <p:nvPr/>
          </p:nvSpPr>
          <p:spPr>
            <a:xfrm>
              <a:off x="9047" y="5437"/>
              <a:ext cx="2734" cy="221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0" y="5871"/>
              <a:ext cx="2009" cy="122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80" y="4683"/>
              <a:ext cx="3223" cy="4152"/>
            </a:xfrm>
            <a:prstGeom prst="rect">
              <a:avLst/>
            </a:prstGeom>
          </p:spPr>
        </p:pic>
      </p:grpSp>
      <p:pic>
        <p:nvPicPr>
          <p:cNvPr id="123" name="Picture 12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3400" y="887730"/>
            <a:ext cx="954405" cy="954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4552950" y="2002155"/>
            <a:ext cx="19475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570" y="2181225"/>
            <a:ext cx="596900" cy="596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740" y="17843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50640" y="1765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rcRect l="8677" r="8888"/>
          <a:stretch>
            <a:fillRect/>
          </a:stretch>
        </p:blipFill>
        <p:spPr>
          <a:xfrm>
            <a:off x="240030" y="248285"/>
            <a:ext cx="1270635" cy="861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" y="1134745"/>
            <a:ext cx="1206500" cy="675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050" y="176530"/>
            <a:ext cx="1224280" cy="9334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0150" y="1378585"/>
            <a:ext cx="974725" cy="541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rcRect l="8809" t="9200" r="9937" b="11417"/>
          <a:stretch>
            <a:fillRect/>
          </a:stretch>
        </p:blipFill>
        <p:spPr>
          <a:xfrm>
            <a:off x="2230755" y="1979930"/>
            <a:ext cx="1195070" cy="798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7330" y="458470"/>
            <a:ext cx="638810" cy="78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rcRect l="27649" t="8620" r="31066" b="12081"/>
          <a:stretch>
            <a:fillRect/>
          </a:stretch>
        </p:blipFill>
        <p:spPr>
          <a:xfrm>
            <a:off x="1240155" y="1873250"/>
            <a:ext cx="901065" cy="90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clrChange>
              <a:clrFrom>
                <a:srgbClr val="F0F7CE">
                  <a:alpha val="100000"/>
                </a:srgbClr>
              </a:clrFrom>
              <a:clrTo>
                <a:srgbClr val="F0F7C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15" y="1873250"/>
            <a:ext cx="1357630" cy="9048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14463" y="1068705"/>
            <a:ext cx="108585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" altLang="en-US" sz="3200" b="1" u="sng" dirty="0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MDP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rcRect l="3535" r="4860"/>
          <a:stretch>
            <a:fillRect/>
          </a:stretch>
        </p:blipFill>
        <p:spPr>
          <a:xfrm>
            <a:off x="4039235" y="278765"/>
            <a:ext cx="2896235" cy="24663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29220" y="1765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220" y="1652270"/>
            <a:ext cx="1015365" cy="762635"/>
          </a:xfrm>
          <a:prstGeom prst="rect">
            <a:avLst/>
          </a:prstGeom>
        </p:spPr>
      </p:pic>
      <p:pic>
        <p:nvPicPr>
          <p:cNvPr id="18" name="Picture 17" descr="ko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52635" y="207010"/>
            <a:ext cx="1290955" cy="7372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606598" y="976630"/>
            <a:ext cx="145415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456FE"/>
                </a:solidFill>
                <a:effectLst/>
              </a:rPr>
              <a:t>K-Drama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/>
          <a:srcRect l="14032" t="12441" r="11086" b="17667"/>
          <a:stretch>
            <a:fillRect/>
          </a:stretch>
        </p:blipFill>
        <p:spPr>
          <a:xfrm>
            <a:off x="7766685" y="207010"/>
            <a:ext cx="1840230" cy="14154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rcRect t="4049" b="10829"/>
          <a:stretch>
            <a:fillRect/>
          </a:stretch>
        </p:blipFill>
        <p:spPr>
          <a:xfrm>
            <a:off x="9260840" y="1631315"/>
            <a:ext cx="1697990" cy="1181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4B0249C-6693-1192-3FB7-114AC93A7F86}"/>
              </a:ext>
            </a:extLst>
          </p:cNvPr>
          <p:cNvSpPr/>
          <p:nvPr/>
        </p:nvSpPr>
        <p:spPr>
          <a:xfrm>
            <a:off x="205740" y="3241006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5 Statistical Functions in PyTorch | by Anurag Lahon | Towards Data Science">
            <a:extLst>
              <a:ext uri="{FF2B5EF4-FFF2-40B4-BE49-F238E27FC236}">
                <a16:creationId xmlns:a16="http://schemas.microsoft.com/office/drawing/2014/main" id="{A488C0B7-FD85-B9E4-4FE3-0A35EB314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54" y="3351101"/>
            <a:ext cx="1538416" cy="769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2A359-31B3-F738-140A-9400FF7EEE73}"/>
              </a:ext>
            </a:extLst>
          </p:cNvPr>
          <p:cNvPicPr/>
          <p:nvPr/>
        </p:nvPicPr>
        <p:blipFill>
          <a:blip r:embed="rId17"/>
          <a:srcRect l="10030" t="12648" r="6509" b="19960"/>
          <a:stretch>
            <a:fillRect/>
          </a:stretch>
        </p:blipFill>
        <p:spPr>
          <a:xfrm>
            <a:off x="1622108" y="5344830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8" name="Picture 4" descr="Normal CT brain (pre and post contrast) | Radiology Case | Radiopaedia.org">
            <a:extLst>
              <a:ext uri="{FF2B5EF4-FFF2-40B4-BE49-F238E27FC236}">
                <a16:creationId xmlns:a16="http://schemas.microsoft.com/office/drawing/2014/main" id="{F1C6B25A-DFB9-8BC8-B130-A6D6F9065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52" y="3349694"/>
            <a:ext cx="875496" cy="8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ormal brain MRI | Radiology Case | Radiopaedia.org">
            <a:extLst>
              <a:ext uri="{FF2B5EF4-FFF2-40B4-BE49-F238E27FC236}">
                <a16:creationId xmlns:a16="http://schemas.microsoft.com/office/drawing/2014/main" id="{897B0661-DEBB-420D-F3AA-884827C1A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150" y="4294822"/>
            <a:ext cx="875496" cy="8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gistration: From SIFT to Deep Learning | by Emna Kamoun | Sicara's  blog | Medium">
            <a:extLst>
              <a:ext uri="{FF2B5EF4-FFF2-40B4-BE49-F238E27FC236}">
                <a16:creationId xmlns:a16="http://schemas.microsoft.com/office/drawing/2014/main" id="{4102B356-C19C-695D-A6A9-B5F688972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73" y="4305508"/>
            <a:ext cx="1860482" cy="99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1BE8F13-5616-7552-53C7-2BF31EA16732}"/>
              </a:ext>
            </a:extLst>
          </p:cNvPr>
          <p:cNvSpPr/>
          <p:nvPr/>
        </p:nvSpPr>
        <p:spPr>
          <a:xfrm>
            <a:off x="3850322" y="3242081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Machine Learning Icon - Free PNG &amp; SVG 2010152 - Noun Project">
            <a:extLst>
              <a:ext uri="{FF2B5EF4-FFF2-40B4-BE49-F238E27FC236}">
                <a16:creationId xmlns:a16="http://schemas.microsoft.com/office/drawing/2014/main" id="{3EF0AEC4-3FEA-5A1C-B0E3-A21EA755E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615" y="3309371"/>
            <a:ext cx="985451" cy="98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CE678E1-5BF2-F5E2-2BB3-7D18AE193B5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02640" y="4693373"/>
            <a:ext cx="1873053" cy="424163"/>
          </a:xfrm>
          <a:prstGeom prst="rect">
            <a:avLst/>
          </a:prstGeom>
        </p:spPr>
      </p:pic>
      <p:pic>
        <p:nvPicPr>
          <p:cNvPr id="1030" name="Picture 6" descr="Understanding XGBoost &amp; it's growing popularity among the ML community | by  Deep Borkar | Analytics Vidhya | Medium">
            <a:extLst>
              <a:ext uri="{FF2B5EF4-FFF2-40B4-BE49-F238E27FC236}">
                <a16:creationId xmlns:a16="http://schemas.microsoft.com/office/drawing/2014/main" id="{27BE81D2-2867-11D8-0F57-B4B300B96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9" t="39332" r="20784" b="38229"/>
          <a:stretch/>
        </p:blipFill>
        <p:spPr bwMode="auto">
          <a:xfrm>
            <a:off x="5045205" y="3352200"/>
            <a:ext cx="1716160" cy="37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Kaggle - Wikipedia">
            <a:extLst>
              <a:ext uri="{FF2B5EF4-FFF2-40B4-BE49-F238E27FC236}">
                <a16:creationId xmlns:a16="http://schemas.microsoft.com/office/drawing/2014/main" id="{64CC168D-43D0-3F5D-F39A-30484645F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191" y="5187535"/>
            <a:ext cx="1594485" cy="61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Haversine formula - Wikipedia">
            <a:extLst>
              <a:ext uri="{FF2B5EF4-FFF2-40B4-BE49-F238E27FC236}">
                <a16:creationId xmlns:a16="http://schemas.microsoft.com/office/drawing/2014/main" id="{56B8A8C9-5302-4AEB-BC0B-9A445B118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509" y="3778623"/>
            <a:ext cx="906610" cy="90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Location, Longitude, and Latitude - Earth Science | Socratic">
            <a:extLst>
              <a:ext uri="{FF2B5EF4-FFF2-40B4-BE49-F238E27FC236}">
                <a16:creationId xmlns:a16="http://schemas.microsoft.com/office/drawing/2014/main" id="{3BE0F9A0-4A4D-6442-6837-5E65F1AF2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59" y="3828189"/>
            <a:ext cx="830488" cy="80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ensorFlow – Medium">
            <a:extLst>
              <a:ext uri="{FF2B5EF4-FFF2-40B4-BE49-F238E27FC236}">
                <a16:creationId xmlns:a16="http://schemas.microsoft.com/office/drawing/2014/main" id="{F851ADC3-18FE-BC96-A1FA-4EB7CFB57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6711" y="5117536"/>
            <a:ext cx="739457" cy="73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15EA8D-E0AA-623F-6330-35943130E4BE}"/>
              </a:ext>
            </a:extLst>
          </p:cNvPr>
          <p:cNvSpPr/>
          <p:nvPr/>
        </p:nvSpPr>
        <p:spPr>
          <a:xfrm>
            <a:off x="7729220" y="3241006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0" name="Picture 16" descr="Welcome to Apache Solr - Apache Solr">
            <a:extLst>
              <a:ext uri="{FF2B5EF4-FFF2-40B4-BE49-F238E27FC236}">
                <a16:creationId xmlns:a16="http://schemas.microsoft.com/office/drawing/2014/main" id="{F230A869-8657-1848-7A08-41509BA81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477" y="3158475"/>
            <a:ext cx="2061450" cy="113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+ Flask - Part 3 - Local Database - DEV Community 👩‍💻👨‍💻">
            <a:extLst>
              <a:ext uri="{FF2B5EF4-FFF2-40B4-BE49-F238E27FC236}">
                <a16:creationId xmlns:a16="http://schemas.microsoft.com/office/drawing/2014/main" id="{28B5F60A-5748-B532-E8F6-C03A3F2E4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6"/>
          <a:stretch/>
        </p:blipFill>
        <p:spPr bwMode="auto">
          <a:xfrm>
            <a:off x="9452919" y="5063078"/>
            <a:ext cx="1441197" cy="79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0185158-CDF7-0DD1-B556-90A421B24E5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937991" y="3316857"/>
            <a:ext cx="756887" cy="7568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16F07C-A322-2C4E-43C1-E419C2426426}"/>
              </a:ext>
            </a:extLst>
          </p:cNvPr>
          <p:cNvPicPr/>
          <p:nvPr/>
        </p:nvPicPr>
        <p:blipFill>
          <a:blip r:embed="rId17"/>
          <a:srcRect l="10030" t="12648" r="6509" b="19960"/>
          <a:stretch>
            <a:fillRect/>
          </a:stretch>
        </p:blipFill>
        <p:spPr>
          <a:xfrm>
            <a:off x="9187180" y="4149595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7A3BFA18-0EA9-1083-A93E-63A9E4B91A87}"/>
              </a:ext>
            </a:extLst>
          </p:cNvPr>
          <p:cNvSpPr/>
          <p:nvPr/>
        </p:nvSpPr>
        <p:spPr>
          <a:xfrm>
            <a:off x="7631596" y="4452247"/>
            <a:ext cx="198594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Sentiment </a:t>
            </a:r>
          </a:p>
          <a:p>
            <a:pPr algn="ctr"/>
            <a:r>
              <a:rPr 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Analysis</a:t>
            </a:r>
            <a:endParaRPr 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046" name="Picture 22" descr="Twitter - Wikipedia">
            <a:extLst>
              <a:ext uri="{FF2B5EF4-FFF2-40B4-BE49-F238E27FC236}">
                <a16:creationId xmlns:a16="http://schemas.microsoft.com/office/drawing/2014/main" id="{6B5EEF3F-836C-C902-14BE-485907095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876" y="4583663"/>
            <a:ext cx="651002" cy="53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CC36F35-5C36-4590-2FAC-46D6BE25BC95}"/>
              </a:ext>
            </a:extLst>
          </p:cNvPr>
          <p:cNvSpPr txBox="1"/>
          <p:nvPr/>
        </p:nvSpPr>
        <p:spPr>
          <a:xfrm>
            <a:off x="7883676" y="5397005"/>
            <a:ext cx="160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92D050"/>
                </a:solidFill>
                <a:latin typeface="Agency FB" panose="020B0503020202020204" pitchFamily="34" charset="0"/>
              </a:rPr>
              <a:t>Data Crawling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73053C-00EB-2974-275C-0E75DF2EFCA8}"/>
              </a:ext>
            </a:extLst>
          </p:cNvPr>
          <p:cNvSpPr/>
          <p:nvPr/>
        </p:nvSpPr>
        <p:spPr>
          <a:xfrm>
            <a:off x="160432" y="143579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emonstrating the Periodic Spectrum of a Sampled Signal Using the DFT -  Neil Robertson">
            <a:extLst>
              <a:ext uri="{FF2B5EF4-FFF2-40B4-BE49-F238E27FC236}">
                <a16:creationId xmlns:a16="http://schemas.microsoft.com/office/drawing/2014/main" id="{4BD3FB76-41EF-7AC8-27A8-CF995CF6C0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5" t="6293" r="7761" b="6911"/>
          <a:stretch/>
        </p:blipFill>
        <p:spPr bwMode="auto">
          <a:xfrm>
            <a:off x="197710" y="185352"/>
            <a:ext cx="1485068" cy="116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e Spectra and their Applications — EG-247 Signals and Systems">
            <a:extLst>
              <a:ext uri="{FF2B5EF4-FFF2-40B4-BE49-F238E27FC236}">
                <a16:creationId xmlns:a16="http://schemas.microsoft.com/office/drawing/2014/main" id="{EADEE5E1-F835-1DA8-1920-8DEF155B96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1" r="6077"/>
          <a:stretch/>
        </p:blipFill>
        <p:spPr bwMode="auto">
          <a:xfrm>
            <a:off x="1766895" y="185352"/>
            <a:ext cx="1583480" cy="132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2.2 SPECTRA OF ANALOG SIGNALS - Audio Signal Processing and Coding [Book]">
            <a:extLst>
              <a:ext uri="{FF2B5EF4-FFF2-40B4-BE49-F238E27FC236}">
                <a16:creationId xmlns:a16="http://schemas.microsoft.com/office/drawing/2014/main" id="{FBCED80D-D96F-D033-69B7-D6930B68D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10" y="1386433"/>
            <a:ext cx="1761302" cy="138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Spectrum: Representing Signals as a Function of Frequency - YouTube">
            <a:extLst>
              <a:ext uri="{FF2B5EF4-FFF2-40B4-BE49-F238E27FC236}">
                <a16:creationId xmlns:a16="http://schemas.microsoft.com/office/drawing/2014/main" id="{5D1A7862-BE32-135E-4D85-3349658DE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290" y="1769404"/>
            <a:ext cx="1395669" cy="78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545CF3-DA54-C5EB-896A-064595088944}"/>
              </a:ext>
            </a:extLst>
          </p:cNvPr>
          <p:cNvSpPr/>
          <p:nvPr/>
        </p:nvSpPr>
        <p:spPr>
          <a:xfrm>
            <a:off x="3710940" y="143579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2158C-E366-AC34-DE76-EF8ABB643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2139" y="185352"/>
            <a:ext cx="1762080" cy="2521453"/>
          </a:xfrm>
          <a:prstGeom prst="rect">
            <a:avLst/>
          </a:prstGeom>
        </p:spPr>
      </p:pic>
      <p:pic>
        <p:nvPicPr>
          <p:cNvPr id="2060" name="Picture 12" descr="Digital Communication - Error Control Coding">
            <a:extLst>
              <a:ext uri="{FF2B5EF4-FFF2-40B4-BE49-F238E27FC236}">
                <a16:creationId xmlns:a16="http://schemas.microsoft.com/office/drawing/2014/main" id="{FCE774EA-D64D-7054-D188-9641D4F0E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7" t="11594" r="6649" b="12918"/>
          <a:stretch/>
        </p:blipFill>
        <p:spPr bwMode="auto">
          <a:xfrm>
            <a:off x="5694062" y="565551"/>
            <a:ext cx="1191095" cy="47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inear Block Code - Explanation of Encoding and Decoding with Example -  Electronics Desk">
            <a:extLst>
              <a:ext uri="{FF2B5EF4-FFF2-40B4-BE49-F238E27FC236}">
                <a16:creationId xmlns:a16="http://schemas.microsoft.com/office/drawing/2014/main" id="{5D08F23B-A0F6-8833-651E-884AEF0E4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219" y="1440805"/>
            <a:ext cx="1291281" cy="74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C9F91F5-CFFA-41DC-61FC-71F369B136C8}"/>
              </a:ext>
            </a:extLst>
          </p:cNvPr>
          <p:cNvSpPr/>
          <p:nvPr/>
        </p:nvSpPr>
        <p:spPr>
          <a:xfrm>
            <a:off x="7261448" y="143579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4" name="Picture 16" descr="Matrix (mathematics) - Wikipedia">
            <a:extLst>
              <a:ext uri="{FF2B5EF4-FFF2-40B4-BE49-F238E27FC236}">
                <a16:creationId xmlns:a16="http://schemas.microsoft.com/office/drawing/2014/main" id="{0AB928ED-7AF9-A908-956F-601EFE75A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350" y="203630"/>
            <a:ext cx="1686941" cy="114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9A79AE-D67A-335C-C5DA-F3A1817FB2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2885" y="214191"/>
            <a:ext cx="960294" cy="1182362"/>
          </a:xfrm>
          <a:prstGeom prst="rect">
            <a:avLst/>
          </a:prstGeom>
        </p:spPr>
      </p:pic>
      <p:pic>
        <p:nvPicPr>
          <p:cNvPr id="2068" name="Picture 20" descr="What is Optical Character Recognition - Buff ML">
            <a:extLst>
              <a:ext uri="{FF2B5EF4-FFF2-40B4-BE49-F238E27FC236}">
                <a16:creationId xmlns:a16="http://schemas.microsoft.com/office/drawing/2014/main" id="{F6BD3212-9C55-8F0A-E5F3-A2FBD8982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37" b="25135"/>
          <a:stretch/>
        </p:blipFill>
        <p:spPr bwMode="auto">
          <a:xfrm>
            <a:off x="7406573" y="1477079"/>
            <a:ext cx="1519124" cy="73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Otsu thresholding — image binarization | by HBY coding academic | Medium">
            <a:extLst>
              <a:ext uri="{FF2B5EF4-FFF2-40B4-BE49-F238E27FC236}">
                <a16:creationId xmlns:a16="http://schemas.microsoft.com/office/drawing/2014/main" id="{4DB54EC5-940F-B32B-701B-9ACE2662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896" y="1513293"/>
            <a:ext cx="1260271" cy="73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59FB0D-74E2-43AA-DF49-25D81D7C38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2004" y="2177634"/>
            <a:ext cx="1487385" cy="5886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618B0-91A1-EE14-99E3-AB94A678C205}"/>
              </a:ext>
            </a:extLst>
          </p:cNvPr>
          <p:cNvSpPr/>
          <p:nvPr/>
        </p:nvSpPr>
        <p:spPr>
          <a:xfrm>
            <a:off x="160432" y="3360454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n algorithm? A simple description and some famous examples">
            <a:extLst>
              <a:ext uri="{FF2B5EF4-FFF2-40B4-BE49-F238E27FC236}">
                <a16:creationId xmlns:a16="http://schemas.microsoft.com/office/drawing/2014/main" id="{081C2D4D-9CC0-7DCD-D151-C951C985F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91" y="3400167"/>
            <a:ext cx="2142610" cy="12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aham's Scan Visually Explained. Graham's scan is a method for finding… |  by Dino Cajic | Dev Genius">
            <a:extLst>
              <a:ext uri="{FF2B5EF4-FFF2-40B4-BE49-F238E27FC236}">
                <a16:creationId xmlns:a16="http://schemas.microsoft.com/office/drawing/2014/main" id="{E2C660C3-80E2-B9DF-10CC-2EBB68208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65" y="3435834"/>
            <a:ext cx="906162" cy="671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AECCE0-1389-0AA9-3EFA-30ADFE45D592}"/>
              </a:ext>
            </a:extLst>
          </p:cNvPr>
          <p:cNvSpPr txBox="1"/>
          <p:nvPr/>
        </p:nvSpPr>
        <p:spPr>
          <a:xfrm>
            <a:off x="2432265" y="4046649"/>
            <a:ext cx="1068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Castellar" panose="020A0402060406010301" pitchFamily="18" charset="0"/>
              </a:rPr>
              <a:t>Graham Scan</a:t>
            </a:r>
          </a:p>
        </p:txBody>
      </p:sp>
      <p:pic>
        <p:nvPicPr>
          <p:cNvPr id="1030" name="Picture 6" descr="Convex Hull | Set 1 (Jarvis's Algorithm or Wrapping) - GeeksforGeeks">
            <a:extLst>
              <a:ext uri="{FF2B5EF4-FFF2-40B4-BE49-F238E27FC236}">
                <a16:creationId xmlns:a16="http://schemas.microsoft.com/office/drawing/2014/main" id="{1BE9E680-1134-934D-9523-75730A09BE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" t="22372" r="5677" b="20392"/>
          <a:stretch/>
        </p:blipFill>
        <p:spPr bwMode="auto">
          <a:xfrm>
            <a:off x="227110" y="4693954"/>
            <a:ext cx="1243846" cy="34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80BD1B-63E4-A2FA-3A45-EE93C212D0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29944" y="4644886"/>
            <a:ext cx="1720431" cy="1343423"/>
          </a:xfrm>
          <a:prstGeom prst="rect">
            <a:avLst/>
          </a:prstGeom>
        </p:spPr>
      </p:pic>
      <p:pic>
        <p:nvPicPr>
          <p:cNvPr id="1034" name="Picture 10" descr="Optimal Substructure Property - javatpoint">
            <a:extLst>
              <a:ext uri="{FF2B5EF4-FFF2-40B4-BE49-F238E27FC236}">
                <a16:creationId xmlns:a16="http://schemas.microsoft.com/office/drawing/2014/main" id="{05518DE5-6BA7-F6C6-7954-55A7AF54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9" y="5154110"/>
            <a:ext cx="1428235" cy="6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8C6A10-EC87-45EB-2D56-79BF6568B6B4}"/>
              </a:ext>
            </a:extLst>
          </p:cNvPr>
          <p:cNvSpPr/>
          <p:nvPr/>
        </p:nvSpPr>
        <p:spPr>
          <a:xfrm>
            <a:off x="3710940" y="3360454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Guide to Natural Language Processing (NLP) and Its Use Cases - Expersight">
            <a:extLst>
              <a:ext uri="{FF2B5EF4-FFF2-40B4-BE49-F238E27FC236}">
                <a16:creationId xmlns:a16="http://schemas.microsoft.com/office/drawing/2014/main" id="{E88DFD69-1259-B159-4E23-256C42043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788" y="3400167"/>
            <a:ext cx="2418828" cy="1360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Stanford Natural Language Processing Group">
            <a:extLst>
              <a:ext uri="{FF2B5EF4-FFF2-40B4-BE49-F238E27FC236}">
                <a16:creationId xmlns:a16="http://schemas.microsoft.com/office/drawing/2014/main" id="{64149C30-3A89-F6F7-9238-84AE44ED8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t="17389" r="2505" b="24865"/>
          <a:stretch/>
        </p:blipFill>
        <p:spPr bwMode="auto">
          <a:xfrm>
            <a:off x="3832138" y="4846379"/>
            <a:ext cx="1762081" cy="107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ntroduction to NLTK library in Python | by Uzair Adamjee | Python in Plain  English">
            <a:extLst>
              <a:ext uri="{FF2B5EF4-FFF2-40B4-BE49-F238E27FC236}">
                <a16:creationId xmlns:a16="http://schemas.microsoft.com/office/drawing/2014/main" id="{0CEECAD7-F1AC-2E58-F3C3-0E7F8637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281" y="3400167"/>
            <a:ext cx="949274" cy="103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amed Entity Recognition: Concept, Tools and Tutorial">
            <a:extLst>
              <a:ext uri="{FF2B5EF4-FFF2-40B4-BE49-F238E27FC236}">
                <a16:creationId xmlns:a16="http://schemas.microsoft.com/office/drawing/2014/main" id="{22DAD12E-CC3B-0E8A-F209-7E98C5510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868" y="5311025"/>
            <a:ext cx="1257687" cy="61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🔥🔥 BIO Labeled Dataset 🔥🔥 | Kaggle">
            <a:extLst>
              <a:ext uri="{FF2B5EF4-FFF2-40B4-BE49-F238E27FC236}">
                <a16:creationId xmlns:a16="http://schemas.microsoft.com/office/drawing/2014/main" id="{8DB14A1F-F111-FFB3-A134-333FE60D5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970" y="4693954"/>
            <a:ext cx="1576131" cy="43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26D97C6-55C8-6D32-6B30-5A2B5E32D96D}"/>
              </a:ext>
            </a:extLst>
          </p:cNvPr>
          <p:cNvSpPr/>
          <p:nvPr/>
        </p:nvSpPr>
        <p:spPr>
          <a:xfrm>
            <a:off x="7261448" y="33591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6" name="Picture 22" descr="Temperature Sensor With Arduino UNO - Arduino Project Hub">
            <a:extLst>
              <a:ext uri="{FF2B5EF4-FFF2-40B4-BE49-F238E27FC236}">
                <a16:creationId xmlns:a16="http://schemas.microsoft.com/office/drawing/2014/main" id="{04D07880-5A74-A3B0-1136-CFB974E8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952" y="3400168"/>
            <a:ext cx="2100540" cy="118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C9F21F-EA0C-B167-02A2-81FF6FD51ED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02952" y="4581722"/>
            <a:ext cx="1883818" cy="1397166"/>
          </a:xfrm>
          <a:prstGeom prst="rect">
            <a:avLst/>
          </a:prstGeom>
        </p:spPr>
      </p:pic>
      <p:pic>
        <p:nvPicPr>
          <p:cNvPr id="1050" name="Picture 26" descr="T4i Fingertip Pulse Oximeter with Perfusion Index | Toolz4Industry">
            <a:extLst>
              <a:ext uri="{FF2B5EF4-FFF2-40B4-BE49-F238E27FC236}">
                <a16:creationId xmlns:a16="http://schemas.microsoft.com/office/drawing/2014/main" id="{EE2F6F1E-299B-BCDB-126A-351370BBD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772" y="3424471"/>
            <a:ext cx="933395" cy="93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apacitor - Pulse Plethysmograph Help - Electrical Engineering Stack  Exchange">
            <a:extLst>
              <a:ext uri="{FF2B5EF4-FFF2-40B4-BE49-F238E27FC236}">
                <a16:creationId xmlns:a16="http://schemas.microsoft.com/office/drawing/2014/main" id="{424D3B93-9F33-3095-A60A-6C4FBFE10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468" y="4479938"/>
            <a:ext cx="1291341" cy="53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639EDF0-E8C9-DE9F-7C04-1693C6211FE3}"/>
              </a:ext>
            </a:extLst>
          </p:cNvPr>
          <p:cNvSpPr txBox="1"/>
          <p:nvPr/>
        </p:nvSpPr>
        <p:spPr>
          <a:xfrm>
            <a:off x="9127962" y="5133365"/>
            <a:ext cx="1466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Engravers MT" panose="02090707080505020304" pitchFamily="18" charset="0"/>
              </a:rPr>
              <a:t>Pulse Plethysmograph</a:t>
            </a:r>
          </a:p>
        </p:txBody>
      </p:sp>
    </p:spTree>
    <p:extLst>
      <p:ext uri="{BB962C8B-B14F-4D97-AF65-F5344CB8AC3E}">
        <p14:creationId xmlns:p14="http://schemas.microsoft.com/office/powerpoint/2010/main" val="51820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A Gentle Introduction to the Rectified Linear Unit (ReLU)">
            <a:extLst>
              <a:ext uri="{FF2B5EF4-FFF2-40B4-BE49-F238E27FC236}">
                <a16:creationId xmlns:a16="http://schemas.microsoft.com/office/drawing/2014/main" id="{E4A815EA-30BE-67E2-B39F-65B663FA8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91" y="4699686"/>
            <a:ext cx="1721584" cy="129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8201FA-D9A9-F6B5-298E-2044CA692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6" t="6772" r="2867" b="8562"/>
          <a:stretch/>
        </p:blipFill>
        <p:spPr>
          <a:xfrm>
            <a:off x="654907" y="3579747"/>
            <a:ext cx="2343665" cy="1060799"/>
          </a:xfrm>
          <a:prstGeom prst="rect">
            <a:avLst/>
          </a:prstGeom>
        </p:spPr>
      </p:pic>
      <p:pic>
        <p:nvPicPr>
          <p:cNvPr id="2050" name="Picture 2" descr="3.5.1 Computer Networks">
            <a:extLst>
              <a:ext uri="{FF2B5EF4-FFF2-40B4-BE49-F238E27FC236}">
                <a16:creationId xmlns:a16="http://schemas.microsoft.com/office/drawing/2014/main" id="{D702D720-E903-0746-B6F5-77A4069D8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67" y="130076"/>
            <a:ext cx="2168620" cy="162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7F9724D-6760-A417-D4EF-C37C87862530}"/>
              </a:ext>
            </a:extLst>
          </p:cNvPr>
          <p:cNvSpPr/>
          <p:nvPr/>
        </p:nvSpPr>
        <p:spPr>
          <a:xfrm>
            <a:off x="551729" y="3554043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B93F78-BE66-FA80-F2EE-9E4079CF81F9}"/>
              </a:ext>
            </a:extLst>
          </p:cNvPr>
          <p:cNvSpPr/>
          <p:nvPr/>
        </p:nvSpPr>
        <p:spPr>
          <a:xfrm>
            <a:off x="551729" y="209481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What is Ethernet? | Ethernet Devices &amp; Uses | RealPars">
            <a:extLst>
              <a:ext uri="{FF2B5EF4-FFF2-40B4-BE49-F238E27FC236}">
                <a16:creationId xmlns:a16="http://schemas.microsoft.com/office/drawing/2014/main" id="{BD197C93-F78D-10B3-14CC-352388C93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81" y="1901912"/>
            <a:ext cx="1626794" cy="91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thernet Cable Categories Explained: A Brief History">
            <a:extLst>
              <a:ext uri="{FF2B5EF4-FFF2-40B4-BE49-F238E27FC236}">
                <a16:creationId xmlns:a16="http://schemas.microsoft.com/office/drawing/2014/main" id="{0AF082FE-2D47-CE5C-0658-6F416056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27" y="1681849"/>
            <a:ext cx="1474546" cy="98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Wireless Access Point Symbol Transparent PNG - 552x598 - Free Download on  NicePNG">
            <a:extLst>
              <a:ext uri="{FF2B5EF4-FFF2-40B4-BE49-F238E27FC236}">
                <a16:creationId xmlns:a16="http://schemas.microsoft.com/office/drawing/2014/main" id="{04DF0ECC-52B3-3DFD-84DF-CC95B063E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2" b="92035" l="10000" r="90000">
                        <a14:foregroundMark x1="16829" y1="28909" x2="20610" y2="28909"/>
                        <a14:foregroundMark x1="26098" y1="27876" x2="31951" y2="27876"/>
                        <a14:foregroundMark x1="38171" y1="32006" x2="42317" y2="33481"/>
                        <a14:foregroundMark x1="52317" y1="37021" x2="51585" y2="35988"/>
                        <a14:foregroundMark x1="59878" y1="35988" x2="59878" y2="35988"/>
                        <a14:foregroundMark x1="70732" y1="31416" x2="70732" y2="31416"/>
                        <a14:foregroundMark x1="83293" y1="28909" x2="83293" y2="28909"/>
                        <a14:foregroundMark x1="52805" y1="92035" x2="52805" y2="920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68" y="581791"/>
            <a:ext cx="1105440" cy="91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L-Logistic regression. Sigmoid function &amp; Hypothesis… | by Jaehoon Jang |  Medium">
            <a:extLst>
              <a:ext uri="{FF2B5EF4-FFF2-40B4-BE49-F238E27FC236}">
                <a16:creationId xmlns:a16="http://schemas.microsoft.com/office/drawing/2014/main" id="{BA77AE8F-36C7-D54E-2A6B-6F6EE0268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447" y="4423972"/>
            <a:ext cx="1249126" cy="831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GitHub - tensorflow/tensorflow: An Open Source Machine Learning Framework  for Everyone">
            <a:extLst>
              <a:ext uri="{FF2B5EF4-FFF2-40B4-BE49-F238E27FC236}">
                <a16:creationId xmlns:a16="http://schemas.microsoft.com/office/drawing/2014/main" id="{AA59DA15-B08E-75A5-2F0A-46A075A15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7" t="17409" r="4559" b="18280"/>
          <a:stretch/>
        </p:blipFill>
        <p:spPr bwMode="auto">
          <a:xfrm>
            <a:off x="2088291" y="5763769"/>
            <a:ext cx="1692461" cy="40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F731CC-D5E3-F5B8-E120-4DAAC5898881}"/>
              </a:ext>
            </a:extLst>
          </p:cNvPr>
          <p:cNvPicPr/>
          <p:nvPr/>
        </p:nvPicPr>
        <p:blipFill>
          <a:blip r:embed="rId11"/>
          <a:srcRect l="10030" t="12648" r="6509" b="19960"/>
          <a:stretch>
            <a:fillRect/>
          </a:stretch>
        </p:blipFill>
        <p:spPr>
          <a:xfrm>
            <a:off x="2188759" y="5381414"/>
            <a:ext cx="1522105" cy="404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6DE11F-6305-B90C-DDE2-5B190E26963A}"/>
              </a:ext>
            </a:extLst>
          </p:cNvPr>
          <p:cNvSpPr/>
          <p:nvPr/>
        </p:nvSpPr>
        <p:spPr>
          <a:xfrm>
            <a:off x="4604745" y="1756542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Nanyang Technological University - NTU Singapore">
            <a:extLst>
              <a:ext uri="{FF2B5EF4-FFF2-40B4-BE49-F238E27FC236}">
                <a16:creationId xmlns:a16="http://schemas.microsoft.com/office/drawing/2014/main" id="{DF04E84E-7CE8-A822-11E8-4D0148EE1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094" y="2571783"/>
            <a:ext cx="2887362" cy="10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990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ro-b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310" y="300990"/>
            <a:ext cx="4692015" cy="6256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14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宋体</vt:lpstr>
      <vt:lpstr>Agency FB</vt:lpstr>
      <vt:lpstr>Arial</vt:lpstr>
      <vt:lpstr>Arial Black</vt:lpstr>
      <vt:lpstr>Calibri</vt:lpstr>
      <vt:lpstr>Castellar</vt:lpstr>
      <vt:lpstr>Engravers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mitali</dc:creator>
  <cp:lastModifiedBy>#MUKHERJEE MITALI NIRMALLYA#</cp:lastModifiedBy>
  <cp:revision>37</cp:revision>
  <dcterms:created xsi:type="dcterms:W3CDTF">2020-12-05T11:12:10Z</dcterms:created>
  <dcterms:modified xsi:type="dcterms:W3CDTF">2022-09-09T13:45:20Z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